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Arial Narrow"/>
      <p:regular r:id="rId28"/>
      <p:bold r:id="rId29"/>
      <p:italic r:id="rId30"/>
      <p:boldItalic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gnilNK9r7v0WPAoCQqAU9IIdqA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ArialNarrow-regular.fntdata"/><Relationship Id="rId27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ialNarr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ialNarrow-boldItalic.fntdata"/><Relationship Id="rId30" Type="http://schemas.openxmlformats.org/officeDocument/2006/relationships/font" Target="fonts/ArialNarrow-italic.fntdata"/><Relationship Id="rId11" Type="http://schemas.openxmlformats.org/officeDocument/2006/relationships/slide" Target="slides/slide7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6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9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8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02e46f8d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3002e46f8d2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03733ae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3003733ae2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7f7bd838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g2f7f7bd838c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02e46f8d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002e46f8d2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ecc07110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g2eecc07110f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ecc07110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2eecc07110f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5524a1a2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2f5524a1a24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02e46f8d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3002e46f8d2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02e46f8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3002e46f8d2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02e46f8d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3002e46f8d2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02e46f8d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002e46f8d2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02e46f8d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3002e46f8d2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hyperlink" Target="https://tinyurl.com/FIT9136-PASS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hyperlink" Target="https://tinyurl.com/FIT9136-PAS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hyperlink" Target="https://github.com/chiefhaowang/PASS-Weekly.git" TargetMode="External"/><Relationship Id="rId13" Type="http://schemas.openxmlformats.org/officeDocument/2006/relationships/image" Target="../media/image13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9" Type="http://schemas.openxmlformats.org/officeDocument/2006/relationships/hyperlink" Target="mailto:git@github.com" TargetMode="External"/><Relationship Id="rId5" Type="http://schemas.openxmlformats.org/officeDocument/2006/relationships/image" Target="../media/image5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hyperlink" Target="https://github.com/chiefhaowang/PASS-Weekl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hyperlink" Target="https://github.com/chiefhaowang/PASS-Weekly.git" TargetMode="External"/><Relationship Id="rId13" Type="http://schemas.openxmlformats.org/officeDocument/2006/relationships/image" Target="../media/image13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9" Type="http://schemas.openxmlformats.org/officeDocument/2006/relationships/hyperlink" Target="mailto:git@github.com" TargetMode="External"/><Relationship Id="rId5" Type="http://schemas.openxmlformats.org/officeDocument/2006/relationships/image" Target="../media/image5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hyperlink" Target="https://github.com/chiefhaowang/PASS-Weekl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hyperlink" Target="https://tinyurl.com/FIT9136-PAS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7" Type="http://schemas.openxmlformats.org/officeDocument/2006/relationships/hyperlink" Target="https://tinyurl.com/FIT9136-PAS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hyperlink" Target="https://tinyurl.com/FIT9136-PAS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hyperlink" Target="https://tinyurl.com/FIT9136-PAS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55300" y="2865675"/>
            <a:ext cx="7578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A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</a:t>
            </a:r>
            <a:r>
              <a:rPr b="1" lang="en-AU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 Library and Packages</a:t>
            </a:r>
            <a:endParaRPr b="0" i="0" sz="28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16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Sep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45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FIT9136 PASS WEEK </a:t>
            </a:r>
            <a:r>
              <a:rPr b="1" lang="en-AU" sz="45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9</a:t>
            </a:r>
            <a:endParaRPr b="1" i="0" sz="45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70183" y="4909579"/>
            <a:ext cx="5649600" cy="766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3002e46f8d2_0_64"/>
          <p:cNvPicPr preferRelativeResize="0"/>
          <p:nvPr/>
        </p:nvPicPr>
        <p:blipFill rotWithShape="1">
          <a:blip r:embed="rId4">
            <a:alphaModFix/>
          </a:blip>
          <a:srcRect b="44135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002e46f8d2_0_64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Common packages - SciPy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4" name="Google Shape;194;g3002e46f8d2_0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002e46f8d2_0_64"/>
          <p:cNvSpPr txBox="1"/>
          <p:nvPr/>
        </p:nvSpPr>
        <p:spPr>
          <a:xfrm>
            <a:off x="306050" y="1431500"/>
            <a:ext cx="11465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50">
                <a:solidFill>
                  <a:srgbClr val="222222"/>
                </a:solidFill>
                <a:highlight>
                  <a:srgbClr val="FFFFFF"/>
                </a:highlight>
              </a:rPr>
              <a:t>SciPy</a:t>
            </a:r>
            <a:r>
              <a:rPr lang="en-AU" sz="1950">
                <a:solidFill>
                  <a:srgbClr val="222222"/>
                </a:solidFill>
                <a:highlight>
                  <a:srgbClr val="FFFFFF"/>
                </a:highlight>
              </a:rPr>
              <a:t> (pronounced as </a:t>
            </a:r>
            <a:r>
              <a:rPr i="1" lang="en-AU" sz="1950">
                <a:solidFill>
                  <a:srgbClr val="222222"/>
                </a:solidFill>
                <a:highlight>
                  <a:srgbClr val="FFFFFF"/>
                </a:highlight>
              </a:rPr>
              <a:t>sigh-pie</a:t>
            </a:r>
            <a:r>
              <a:rPr lang="en-AU" sz="1950">
                <a:solidFill>
                  <a:srgbClr val="222222"/>
                </a:solidFill>
                <a:highlight>
                  <a:srgbClr val="FFFFFF"/>
                </a:highlight>
              </a:rPr>
              <a:t>) is a library built to extend NumPy into more extensive scientific functionality.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3003733ae29_0_0"/>
          <p:cNvPicPr preferRelativeResize="0"/>
          <p:nvPr/>
        </p:nvPicPr>
        <p:blipFill rotWithShape="1">
          <a:blip r:embed="rId4">
            <a:alphaModFix/>
          </a:blip>
          <a:srcRect b="44135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003733ae29_0_0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Problem Solving Section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02" name="Google Shape;202;g3003733ae2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003733ae29_0_0"/>
          <p:cNvSpPr txBox="1"/>
          <p:nvPr/>
        </p:nvSpPr>
        <p:spPr>
          <a:xfrm>
            <a:off x="435575" y="1350825"/>
            <a:ext cx="11756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find the</a:t>
            </a:r>
            <a:r>
              <a:rPr b="1"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 code</a:t>
            </a:r>
            <a:r>
              <a:rPr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here: </a:t>
            </a:r>
            <a:r>
              <a:rPr lang="en-AU" sz="21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https://tinyurl.com/FIT9136-PASS</a:t>
            </a:r>
            <a:r>
              <a:rPr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/code/problem_solving/interview_simulator_question.py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find the </a:t>
            </a:r>
            <a:r>
              <a:rPr b="1"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challenge description</a:t>
            </a:r>
            <a:r>
              <a:rPr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here:</a:t>
            </a:r>
            <a:r>
              <a:rPr lang="en-AU" sz="21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r>
              <a:rPr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/code/problem_solving/Interview Response Simulator Code Challenge Description.pdf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AutoNum type="arabicPeriod"/>
            </a:pPr>
            <a:r>
              <a:rPr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also find the </a:t>
            </a:r>
            <a:r>
              <a:rPr b="1"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r>
              <a:rPr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here: </a:t>
            </a:r>
            <a:r>
              <a:rPr lang="en-AU" sz="21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https://tinyurl.com/FIT9136-PASS</a:t>
            </a:r>
            <a:r>
              <a:rPr lang="en-AU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/code/problem_solving/interview_simulator_solution.py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f7f7bd838c_0_27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f7f7bd838c_0_27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Let’s see what we got today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10" name="Google Shape;210;g2f7f7bd838c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f7f7bd838c_0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42075" y="823414"/>
            <a:ext cx="4601113" cy="47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f7f7bd838c_0_27"/>
          <p:cNvSpPr txBox="1"/>
          <p:nvPr/>
        </p:nvSpPr>
        <p:spPr>
          <a:xfrm>
            <a:off x="465975" y="2137425"/>
            <a:ext cx="5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f7f7bd838c_0_27"/>
          <p:cNvSpPr txBox="1"/>
          <p:nvPr/>
        </p:nvSpPr>
        <p:spPr>
          <a:xfrm>
            <a:off x="222825" y="1863900"/>
            <a:ext cx="6321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Module and Package?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use 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inside these 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modules or packages?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find and use these packages?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you got your Python syntax practiced?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3002e46f8d2_0_3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002e46f8d2_0_3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20" name="Google Shape;220;g3002e46f8d2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3002e46f8d2_0_3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Any questions? Email me: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find the drive to receive the weekly slides: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Want to have GitHub Repo to access them?  </a:t>
            </a:r>
            <a:r>
              <a:rPr b="0" i="0" lang="en-AU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GitHub: </a:t>
            </a:r>
            <a:r>
              <a:rPr b="0" i="0" lang="en-AU" sz="1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https://github.com/chiefhaowang/PASS-Weekly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b="0" i="0" lang="en-AU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SSH: </a:t>
            </a:r>
            <a:r>
              <a:rPr b="0" i="0" lang="en-AU" sz="16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git@github.com:chiefhaowang/PASS-Weekly.git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AutoNum type="arabicPeriod"/>
            </a:pPr>
            <a:r>
              <a:rPr b="0" i="0" lang="en-AU" sz="16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HTTPS: </a:t>
            </a:r>
            <a:r>
              <a:rPr b="0" i="0" lang="en-AU" sz="16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0"/>
              </a:rPr>
              <a:t>https://github.com/chiefhaowang/PASS-Weekly.git</a:t>
            </a:r>
            <a:endParaRPr b="0" i="0" sz="16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Google Shape;222;g3002e46f8d2_0_3"/>
          <p:cNvSpPr txBox="1"/>
          <p:nvPr/>
        </p:nvSpPr>
        <p:spPr>
          <a:xfrm>
            <a:off x="1450813" y="2783600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3002e46f8d2_0_3"/>
          <p:cNvSpPr txBox="1"/>
          <p:nvPr/>
        </p:nvSpPr>
        <p:spPr>
          <a:xfrm>
            <a:off x="5273025" y="2783600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002e46f8d2_0_3"/>
          <p:cNvSpPr txBox="1"/>
          <p:nvPr/>
        </p:nvSpPr>
        <p:spPr>
          <a:xfrm>
            <a:off x="9090150" y="272112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3002e46f8d2_0_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97750" y="3213725"/>
            <a:ext cx="2501941" cy="25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002e46f8d2_0_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78241" y="3213725"/>
            <a:ext cx="2546217" cy="25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002e46f8d2_0_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67338" y="3213725"/>
            <a:ext cx="2516580" cy="25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ecc07110f_0_88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16</a:t>
            </a:r>
            <a:r>
              <a:rPr b="0" baseline="30000" i="0" lang="en-AU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Sep 2024</a:t>
            </a:r>
            <a:endParaRPr b="0" i="0" sz="20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3" name="Google Shape;233;g2eecc07110f_0_88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81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</a:t>
            </a:r>
            <a:endParaRPr b="1" i="0" sz="8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4" name="Google Shape;234;g2eecc07110f_0_88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35" name="Google Shape;235;g2eecc07110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eecc07110f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ecc07110f_0_97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16</a:t>
            </a:r>
            <a:r>
              <a:rPr b="0" baseline="30000" i="0" lang="en-AU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Sep 2024</a:t>
            </a:r>
            <a:endParaRPr b="0" i="0" sz="20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2" name="Google Shape;242;g2eecc07110f_0_97"/>
          <p:cNvSpPr txBox="1"/>
          <p:nvPr/>
        </p:nvSpPr>
        <p:spPr>
          <a:xfrm>
            <a:off x="370475" y="2186576"/>
            <a:ext cx="68220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61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Questions &amp; Answers</a:t>
            </a:r>
            <a:endParaRPr b="1" i="0" sz="6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43" name="Google Shape;243;g2eecc07110f_0_97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44" name="Google Shape;244;g2eecc07110f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eecc07110f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Any questions? Email me: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find the drive to receive the weekly slides: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Want to have GitHub Repo to access them?  </a:t>
            </a:r>
            <a:r>
              <a:rPr b="0" i="0" lang="en-AU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GitHub: </a:t>
            </a:r>
            <a:r>
              <a:rPr b="0" i="0" lang="en-AU" sz="1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https://github.com/chiefhaowang/PASS-Weekly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AutoNum type="arabicPeriod"/>
            </a:pPr>
            <a:r>
              <a:rPr b="0" i="0" lang="en-AU" sz="17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SSH: </a:t>
            </a:r>
            <a:r>
              <a:rPr b="0" i="0" lang="en-AU" sz="17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git@github.com:chiefhaowang/PASS-Weekly.git</a:t>
            </a:r>
            <a:endParaRPr b="0" i="0" sz="1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AutoNum type="arabicPeriod"/>
            </a:pPr>
            <a:r>
              <a:rPr b="0" i="0" lang="en-AU" sz="17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HTTPS: </a:t>
            </a:r>
            <a:r>
              <a:rPr b="0" i="0" lang="en-AU" sz="17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0"/>
              </a:rPr>
              <a:t>https://github.com/chiefhaowang/PASS-Weekly.git</a:t>
            </a:r>
            <a:endParaRPr b="0" i="0" sz="1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450813" y="2783600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273025" y="2783600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9090150" y="272112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97750" y="3213725"/>
            <a:ext cx="2501941" cy="25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78241" y="3213725"/>
            <a:ext cx="2546217" cy="25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67338" y="3213725"/>
            <a:ext cx="2516580" cy="25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Agenda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4"/>
          <p:cNvGrpSpPr/>
          <p:nvPr/>
        </p:nvGrpSpPr>
        <p:grpSpPr>
          <a:xfrm>
            <a:off x="432197" y="2559375"/>
            <a:ext cx="10351615" cy="1591288"/>
            <a:chOff x="3977400" y="945994"/>
            <a:chExt cx="7763905" cy="1193496"/>
          </a:xfrm>
        </p:grpSpPr>
        <p:grpSp>
          <p:nvGrpSpPr>
            <p:cNvPr id="112" name="Google Shape;112;p4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113" name="Google Shape;113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4" name="Google Shape;114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5" name="Google Shape;115;p4"/>
            <p:cNvSpPr txBox="1"/>
            <p:nvPr/>
          </p:nvSpPr>
          <p:spPr>
            <a:xfrm>
              <a:off x="5343505" y="945994"/>
              <a:ext cx="63978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-AU" sz="23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Problem Solving Section - 30 mins</a:t>
              </a:r>
              <a:endParaRPr b="1" i="0" sz="23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4"/>
            <p:cNvSpPr txBox="1"/>
            <p:nvPr/>
          </p:nvSpPr>
          <p:spPr>
            <a:xfrm>
              <a:off x="5343506" y="1222245"/>
              <a:ext cx="3498900" cy="7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4"/>
          <p:cNvGrpSpPr/>
          <p:nvPr/>
        </p:nvGrpSpPr>
        <p:grpSpPr>
          <a:xfrm>
            <a:off x="432196" y="3891850"/>
            <a:ext cx="6142122" cy="1591271"/>
            <a:chOff x="3977400" y="946007"/>
            <a:chExt cx="4606707" cy="1193483"/>
          </a:xfrm>
        </p:grpSpPr>
        <p:grpSp>
          <p:nvGrpSpPr>
            <p:cNvPr id="119" name="Google Shape;119;p4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120" name="Google Shape;120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1" name="Google Shape;121;p4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2" name="Google Shape;122;p4"/>
            <p:cNvSpPr txBox="1"/>
            <p:nvPr/>
          </p:nvSpPr>
          <p:spPr>
            <a:xfrm>
              <a:off x="5343507" y="946007"/>
              <a:ext cx="32406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AU" sz="2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Closure speaking - 10 mins</a:t>
              </a:r>
              <a:endParaRPr b="1" i="0" sz="2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AU" sz="1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Conclusion + Q&amp;A + Attendance recording</a:t>
              </a:r>
              <a:endParaRPr b="0" i="0" sz="1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0" i="0" sz="16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432196" y="1224925"/>
            <a:ext cx="8703657" cy="1591404"/>
            <a:chOff x="3977400" y="946000"/>
            <a:chExt cx="6527906" cy="1193583"/>
          </a:xfrm>
        </p:grpSpPr>
        <p:grpSp>
          <p:nvGrpSpPr>
            <p:cNvPr id="126" name="Google Shape;126;p4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127" name="Google Shape;127;p4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8" name="Google Shape;128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9" name="Google Shape;129;p4"/>
            <p:cNvSpPr txBox="1"/>
            <p:nvPr/>
          </p:nvSpPr>
          <p:spPr>
            <a:xfrm>
              <a:off x="5343506" y="946000"/>
              <a:ext cx="51618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Packages</a:t>
              </a:r>
              <a:r>
                <a:rPr b="1" i="0" lang="en-AU" sz="2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- 20 mins</a:t>
              </a:r>
              <a:endParaRPr b="1" i="0" sz="2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AU" sz="1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Concept recap</a:t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f5524a1a24_0_99"/>
          <p:cNvPicPr preferRelativeResize="0"/>
          <p:nvPr/>
        </p:nvPicPr>
        <p:blipFill rotWithShape="1">
          <a:blip r:embed="rId4">
            <a:alphaModFix/>
          </a:blip>
          <a:srcRect b="44135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f5524a1a24_0_99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Module? Package?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8" name="Google Shape;138;g2f5524a1a24_0_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f5524a1a24_0_99"/>
          <p:cNvSpPr txBox="1"/>
          <p:nvPr/>
        </p:nvSpPr>
        <p:spPr>
          <a:xfrm>
            <a:off x="306050" y="1410400"/>
            <a:ext cx="10647300" cy="27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150"/>
              <a:buAutoNum type="arabicPeriod"/>
            </a:pPr>
            <a:r>
              <a:rPr lang="en-AU" sz="2150">
                <a:solidFill>
                  <a:srgbClr val="0E0E0E"/>
                </a:solidFill>
              </a:rPr>
              <a:t>A module is simply a single Python file (a .py file) that contains Python code, such as functions, classes, variables.</a:t>
            </a:r>
            <a:endParaRPr sz="21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E0E0E"/>
              </a:solidFill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150"/>
              <a:buAutoNum type="arabicPeriod"/>
            </a:pPr>
            <a:r>
              <a:rPr lang="en-AU" sz="2150">
                <a:solidFill>
                  <a:srgbClr val="0E0E0E"/>
                </a:solidFill>
              </a:rPr>
              <a:t>A package is a collection of modules organized in a directory structure. The presence of a special file called __init__.py in a directory makes it a package. The __init__.py file can be empty or contain initialization code for the package.</a:t>
            </a:r>
            <a:endParaRPr sz="2150">
              <a:solidFill>
                <a:srgbClr val="0E0E0E"/>
              </a:solidFill>
            </a:endParaRPr>
          </a:p>
        </p:txBody>
      </p:sp>
      <p:pic>
        <p:nvPicPr>
          <p:cNvPr id="140" name="Google Shape;140;g2f5524a1a24_0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300" y="2249150"/>
            <a:ext cx="8714139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f5524a1a24_0_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9950" y="4294200"/>
            <a:ext cx="36195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3002e46f8d2_0_22"/>
          <p:cNvPicPr preferRelativeResize="0"/>
          <p:nvPr/>
        </p:nvPicPr>
        <p:blipFill rotWithShape="1">
          <a:blip r:embed="rId4">
            <a:alphaModFix/>
          </a:blip>
          <a:srcRect b="44135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002e46f8d2_0_22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Common modules - random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8" name="Google Shape;148;g3002e46f8d2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002e46f8d2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8600" y="961350"/>
            <a:ext cx="9253405" cy="50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002e46f8d2_0_22"/>
          <p:cNvSpPr txBox="1"/>
          <p:nvPr/>
        </p:nvSpPr>
        <p:spPr>
          <a:xfrm>
            <a:off x="0" y="2890200"/>
            <a:ext cx="300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/>
              <a:t>Base code: </a:t>
            </a:r>
            <a:r>
              <a:rPr lang="en-AU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r>
              <a:rPr lang="en-AU"/>
              <a:t>/code/material_recap/random_examples.py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3002e46f8d2_0_33"/>
          <p:cNvPicPr preferRelativeResize="0"/>
          <p:nvPr/>
        </p:nvPicPr>
        <p:blipFill rotWithShape="1">
          <a:blip r:embed="rId4">
            <a:alphaModFix/>
          </a:blip>
          <a:srcRect b="44135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002e46f8d2_0_33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Common modules - re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7" name="Google Shape;157;g3002e46f8d2_0_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002e46f8d2_0_33"/>
          <p:cNvSpPr txBox="1"/>
          <p:nvPr/>
        </p:nvSpPr>
        <p:spPr>
          <a:xfrm>
            <a:off x="60575" y="2605075"/>
            <a:ext cx="38772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50">
                <a:solidFill>
                  <a:srgbClr val="0E0E0E"/>
                </a:solidFill>
              </a:rPr>
              <a:t>Regex is commonly used to search for patterns within strings.</a:t>
            </a:r>
            <a:endParaRPr sz="2450">
              <a:solidFill>
                <a:srgbClr val="0E0E0E"/>
              </a:solidFill>
            </a:endParaRPr>
          </a:p>
        </p:txBody>
      </p:sp>
      <p:pic>
        <p:nvPicPr>
          <p:cNvPr id="159" name="Google Shape;159;g3002e46f8d2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8800" y="1288475"/>
            <a:ext cx="8473198" cy="4163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002e46f8d2_0_33"/>
          <p:cNvSpPr txBox="1"/>
          <p:nvPr/>
        </p:nvSpPr>
        <p:spPr>
          <a:xfrm>
            <a:off x="0" y="4819050"/>
            <a:ext cx="3282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/>
              <a:t>Base code: </a:t>
            </a:r>
            <a:r>
              <a:rPr lang="en-AU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r>
              <a:rPr lang="en-AU"/>
              <a:t>/code/material_recap/re_examples.py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3002e46f8d2_0_44"/>
          <p:cNvPicPr preferRelativeResize="0"/>
          <p:nvPr/>
        </p:nvPicPr>
        <p:blipFill rotWithShape="1">
          <a:blip r:embed="rId4">
            <a:alphaModFix/>
          </a:blip>
          <a:srcRect b="44135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3002e46f8d2_0_44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Common packages - NumPy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7" name="Google Shape;167;g3002e46f8d2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002e46f8d2_0_44"/>
          <p:cNvSpPr txBox="1"/>
          <p:nvPr/>
        </p:nvSpPr>
        <p:spPr>
          <a:xfrm>
            <a:off x="218075" y="1063400"/>
            <a:ext cx="5706900" cy="46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50">
                <a:solidFill>
                  <a:srgbClr val="0E0E0E"/>
                </a:solidFill>
              </a:rPr>
              <a:t>NumPy</a:t>
            </a:r>
            <a:r>
              <a:rPr lang="en-AU" sz="1950">
                <a:solidFill>
                  <a:srgbClr val="0E0E0E"/>
                </a:solidFill>
              </a:rPr>
              <a:t> is a popular </a:t>
            </a:r>
            <a:r>
              <a:rPr b="1" lang="en-AU" sz="1950">
                <a:solidFill>
                  <a:srgbClr val="0E0E0E"/>
                </a:solidFill>
              </a:rPr>
              <a:t>Python library</a:t>
            </a:r>
            <a:r>
              <a:rPr lang="en-AU" sz="1950">
                <a:solidFill>
                  <a:srgbClr val="0E0E0E"/>
                </a:solidFill>
              </a:rPr>
              <a:t> used for working with arrays, matrices, and performing a wide variety of mathematical operations. It stands for </a:t>
            </a:r>
            <a:r>
              <a:rPr b="1" lang="en-AU" sz="1950">
                <a:solidFill>
                  <a:srgbClr val="0E0E0E"/>
                </a:solidFill>
              </a:rPr>
              <a:t>Numerical Python</a:t>
            </a:r>
            <a:r>
              <a:rPr lang="en-AU" sz="1950">
                <a:solidFill>
                  <a:srgbClr val="0E0E0E"/>
                </a:solidFill>
              </a:rPr>
              <a:t> and is the fundamental package for scientific computing in Python.</a:t>
            </a:r>
            <a:endParaRPr sz="19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50">
                <a:solidFill>
                  <a:srgbClr val="0E0E0E"/>
                </a:solidFill>
              </a:rPr>
              <a:t>NumPy provides support for</a:t>
            </a:r>
            <a:r>
              <a:rPr lang="en-AU" sz="1950">
                <a:solidFill>
                  <a:srgbClr val="0E0E0E"/>
                </a:solidFill>
              </a:rPr>
              <a:t>:</a:t>
            </a:r>
            <a:endParaRPr sz="1950">
              <a:solidFill>
                <a:srgbClr val="0E0E0E"/>
              </a:solidFill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950"/>
              <a:buAutoNum type="arabicPeriod"/>
            </a:pPr>
            <a:r>
              <a:rPr lang="en-AU" sz="1950">
                <a:solidFill>
                  <a:srgbClr val="0E0E0E"/>
                </a:solidFill>
              </a:rPr>
              <a:t>Multi-dimensional arrays (n-dimensional arrays or ndarray).</a:t>
            </a:r>
            <a:endParaRPr sz="1950">
              <a:solidFill>
                <a:srgbClr val="0E0E0E"/>
              </a:solidFill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950"/>
              <a:buAutoNum type="arabicPeriod"/>
            </a:pPr>
            <a:r>
              <a:rPr lang="en-AU" sz="1950">
                <a:solidFill>
                  <a:srgbClr val="0E0E0E"/>
                </a:solidFill>
              </a:rPr>
              <a:t>A large collection of mathematical functions to operate on these arrays efficiently.</a:t>
            </a:r>
            <a:endParaRPr sz="1950">
              <a:solidFill>
                <a:srgbClr val="0E0E0E"/>
              </a:solidFill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950"/>
              <a:buAutoNum type="arabicPeriod"/>
            </a:pPr>
            <a:r>
              <a:rPr lang="en-AU" sz="1950">
                <a:solidFill>
                  <a:srgbClr val="0E0E0E"/>
                </a:solidFill>
              </a:rPr>
              <a:t>Linear algebra, random number generation, and other high-level mathematical operations.</a:t>
            </a:r>
            <a:endParaRPr sz="1950">
              <a:solidFill>
                <a:srgbClr val="0E0E0E"/>
              </a:solidFill>
            </a:endParaRPr>
          </a:p>
        </p:txBody>
      </p:sp>
      <p:pic>
        <p:nvPicPr>
          <p:cNvPr id="169" name="Google Shape;169;g3002e46f8d2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1425" y="366825"/>
            <a:ext cx="4103225" cy="54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002e46f8d2_0_44"/>
          <p:cNvSpPr txBox="1"/>
          <p:nvPr/>
        </p:nvSpPr>
        <p:spPr>
          <a:xfrm>
            <a:off x="0" y="5562450"/>
            <a:ext cx="72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/>
              <a:t>Base code: </a:t>
            </a:r>
            <a:r>
              <a:rPr lang="en-AU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r>
              <a:rPr lang="en-AU"/>
              <a:t>/code/material_recap/numpy_examples.py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002e46f8d2_0_52"/>
          <p:cNvPicPr preferRelativeResize="0"/>
          <p:nvPr/>
        </p:nvPicPr>
        <p:blipFill rotWithShape="1">
          <a:blip r:embed="rId4">
            <a:alphaModFix/>
          </a:blip>
          <a:srcRect b="44135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002e46f8d2_0_52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Common packages - Pandas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7" name="Google Shape;177;g3002e46f8d2_0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002e46f8d2_0_52"/>
          <p:cNvSpPr txBox="1"/>
          <p:nvPr/>
        </p:nvSpPr>
        <p:spPr>
          <a:xfrm>
            <a:off x="439500" y="1184850"/>
            <a:ext cx="11313000" cy="4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50">
                <a:solidFill>
                  <a:srgbClr val="0E0E0E"/>
                </a:solidFill>
              </a:rPr>
              <a:t>Pandas</a:t>
            </a:r>
            <a:r>
              <a:rPr lang="en-AU" sz="1950">
                <a:solidFill>
                  <a:srgbClr val="0E0E0E"/>
                </a:solidFill>
              </a:rPr>
              <a:t> is an open-source Python library used for data manipulation and analysis. It is particularly well-suited for working with </a:t>
            </a:r>
            <a:r>
              <a:rPr b="1" lang="en-AU" sz="1950">
                <a:solidFill>
                  <a:srgbClr val="0E0E0E"/>
                </a:solidFill>
              </a:rPr>
              <a:t>structured data</a:t>
            </a:r>
            <a:r>
              <a:rPr lang="en-AU" sz="1950">
                <a:solidFill>
                  <a:srgbClr val="0E0E0E"/>
                </a:solidFill>
              </a:rPr>
              <a:t>, like tabular data (like spreadsheets or SQL tables), time series, and matrices.</a:t>
            </a:r>
            <a:endParaRPr sz="19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0E0E0E"/>
              </a:solidFill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950"/>
              <a:buAutoNum type="arabicPeriod"/>
            </a:pPr>
            <a:r>
              <a:rPr b="1" lang="en-AU" sz="1950">
                <a:solidFill>
                  <a:srgbClr val="0E0E0E"/>
                </a:solidFill>
              </a:rPr>
              <a:t>DataFrame</a:t>
            </a:r>
            <a:r>
              <a:rPr lang="en-AU" sz="1950">
                <a:solidFill>
                  <a:srgbClr val="0E0E0E"/>
                </a:solidFill>
              </a:rPr>
              <a:t>: A two-dimensional labeled data structure, similar to a table in a relational database or an Excel spreadsheet.</a:t>
            </a:r>
            <a:endParaRPr sz="1950">
              <a:solidFill>
                <a:srgbClr val="0E0E0E"/>
              </a:solidFill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950"/>
              <a:buAutoNum type="arabicPeriod"/>
            </a:pPr>
            <a:r>
              <a:rPr b="1" lang="en-AU" sz="1950">
                <a:solidFill>
                  <a:srgbClr val="0E0E0E"/>
                </a:solidFill>
              </a:rPr>
              <a:t>Series</a:t>
            </a:r>
            <a:r>
              <a:rPr lang="en-AU" sz="1950">
                <a:solidFill>
                  <a:srgbClr val="0E0E0E"/>
                </a:solidFill>
              </a:rPr>
              <a:t>: A one-dimensional labeled array capable of holding any data type.</a:t>
            </a:r>
            <a:endParaRPr sz="1950">
              <a:solidFill>
                <a:srgbClr val="0E0E0E"/>
              </a:solidFill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950"/>
              <a:buAutoNum type="arabicPeriod"/>
            </a:pPr>
            <a:r>
              <a:rPr b="1" lang="en-AU" sz="1950">
                <a:solidFill>
                  <a:srgbClr val="0E0E0E"/>
                </a:solidFill>
              </a:rPr>
              <a:t>Data Manipulation</a:t>
            </a:r>
            <a:r>
              <a:rPr lang="en-AU" sz="1950">
                <a:solidFill>
                  <a:srgbClr val="0E0E0E"/>
                </a:solidFill>
              </a:rPr>
              <a:t>: Functions for filtering, merging, grouping, aggregating, and transforming data.</a:t>
            </a:r>
            <a:endParaRPr sz="1950">
              <a:solidFill>
                <a:srgbClr val="0E0E0E"/>
              </a:solidFill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950"/>
              <a:buAutoNum type="arabicPeriod"/>
            </a:pPr>
            <a:r>
              <a:rPr b="1" lang="en-AU" sz="1950">
                <a:solidFill>
                  <a:srgbClr val="0E0E0E"/>
                </a:solidFill>
              </a:rPr>
              <a:t>Handling Missing Data</a:t>
            </a:r>
            <a:r>
              <a:rPr lang="en-AU" sz="1950">
                <a:solidFill>
                  <a:srgbClr val="0E0E0E"/>
                </a:solidFill>
              </a:rPr>
              <a:t>: Tools to handle missing values with ease.</a:t>
            </a:r>
            <a:endParaRPr sz="1950">
              <a:solidFill>
                <a:srgbClr val="0E0E0E"/>
              </a:solidFill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950"/>
              <a:buAutoNum type="arabicPeriod"/>
            </a:pPr>
            <a:r>
              <a:rPr b="1" lang="en-AU" sz="1950">
                <a:solidFill>
                  <a:srgbClr val="0E0E0E"/>
                </a:solidFill>
              </a:rPr>
              <a:t>Read/Write</a:t>
            </a:r>
            <a:r>
              <a:rPr lang="en-AU" sz="1950">
                <a:solidFill>
                  <a:srgbClr val="0E0E0E"/>
                </a:solidFill>
              </a:rPr>
              <a:t>: Functions to read from and write to different file formats like CSV, Excel, JSON, SQL, and more.</a:t>
            </a:r>
            <a:endParaRPr sz="19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E0E0E"/>
              </a:solidFill>
            </a:endParaRPr>
          </a:p>
        </p:txBody>
      </p:sp>
      <p:sp>
        <p:nvSpPr>
          <p:cNvPr id="179" name="Google Shape;179;g3002e46f8d2_0_52"/>
          <p:cNvSpPr txBox="1"/>
          <p:nvPr/>
        </p:nvSpPr>
        <p:spPr>
          <a:xfrm>
            <a:off x="0" y="5562450"/>
            <a:ext cx="72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/>
              <a:t>Base code: </a:t>
            </a:r>
            <a:r>
              <a:rPr lang="en-AU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https://tinyurl.com/FIT9136-PASS</a:t>
            </a:r>
            <a:r>
              <a:rPr lang="en-AU"/>
              <a:t>/code/material_recap/pandas_examples.py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3002e46f8d2_0_58"/>
          <p:cNvPicPr preferRelativeResize="0"/>
          <p:nvPr/>
        </p:nvPicPr>
        <p:blipFill rotWithShape="1">
          <a:blip r:embed="rId4">
            <a:alphaModFix/>
          </a:blip>
          <a:srcRect b="44135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002e46f8d2_0_58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Common packages - Matplotlib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6" name="Google Shape;186;g3002e46f8d2_0_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002e46f8d2_0_58"/>
          <p:cNvSpPr txBox="1"/>
          <p:nvPr/>
        </p:nvSpPr>
        <p:spPr>
          <a:xfrm>
            <a:off x="505350" y="1162650"/>
            <a:ext cx="11181300" cy="45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150">
                <a:solidFill>
                  <a:srgbClr val="0E0E0E"/>
                </a:solidFill>
              </a:rPr>
              <a:t>Matplotlib</a:t>
            </a:r>
            <a:r>
              <a:rPr lang="en-AU" sz="2150">
                <a:solidFill>
                  <a:srgbClr val="0E0E0E"/>
                </a:solidFill>
              </a:rPr>
              <a:t> is a widely used Python </a:t>
            </a:r>
            <a:r>
              <a:rPr b="1" lang="en-AU" sz="2150">
                <a:solidFill>
                  <a:srgbClr val="0E0E0E"/>
                </a:solidFill>
              </a:rPr>
              <a:t>data visualization library</a:t>
            </a:r>
            <a:r>
              <a:rPr lang="en-AU" sz="2150">
                <a:solidFill>
                  <a:srgbClr val="0E0E0E"/>
                </a:solidFill>
              </a:rPr>
              <a:t>. It provides functions to create a variety of static, animated, and interactive visualizations in Python. It is especially powerful for creating plots like line charts, bar charts, scatter plots, histograms, and much more.</a:t>
            </a:r>
            <a:endParaRPr sz="2150">
              <a:solidFill>
                <a:srgbClr val="0E0E0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E0E0E"/>
              </a:solidFill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150"/>
              <a:buAutoNum type="arabicPeriod"/>
            </a:pPr>
            <a:r>
              <a:rPr b="1" lang="en-AU" sz="2150">
                <a:solidFill>
                  <a:srgbClr val="0E0E0E"/>
                </a:solidFill>
              </a:rPr>
              <a:t>Data Visualization</a:t>
            </a:r>
            <a:r>
              <a:rPr lang="en-AU" sz="2150">
                <a:solidFill>
                  <a:srgbClr val="0E0E0E"/>
                </a:solidFill>
              </a:rPr>
              <a:t>: It helps you visualize data in different formats (line graphs, bar charts, scatter plots, histograms, etc.).</a:t>
            </a:r>
            <a:endParaRPr sz="2150">
              <a:solidFill>
                <a:srgbClr val="0E0E0E"/>
              </a:solidFill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150"/>
              <a:buAutoNum type="arabicPeriod"/>
            </a:pPr>
            <a:r>
              <a:rPr b="1" lang="en-AU" sz="2150">
                <a:solidFill>
                  <a:srgbClr val="0E0E0E"/>
                </a:solidFill>
              </a:rPr>
              <a:t>Customization</a:t>
            </a:r>
            <a:r>
              <a:rPr lang="en-AU" sz="2150">
                <a:solidFill>
                  <a:srgbClr val="0E0E0E"/>
                </a:solidFill>
              </a:rPr>
              <a:t>: It provides extensive options for customizing plots (titles, labels, legends, annotations, colors, etc.).</a:t>
            </a:r>
            <a:endParaRPr sz="2150">
              <a:solidFill>
                <a:srgbClr val="0E0E0E"/>
              </a:solidFill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150"/>
              <a:buAutoNum type="arabicPeriod"/>
            </a:pPr>
            <a:r>
              <a:rPr b="1" lang="en-AU" sz="2150">
                <a:solidFill>
                  <a:srgbClr val="0E0E0E"/>
                </a:solidFill>
              </a:rPr>
              <a:t>Integration</a:t>
            </a:r>
            <a:r>
              <a:rPr lang="en-AU" sz="2150">
                <a:solidFill>
                  <a:srgbClr val="0E0E0E"/>
                </a:solidFill>
              </a:rPr>
              <a:t>: It integrates well with other libraries such as </a:t>
            </a:r>
            <a:r>
              <a:rPr b="1" lang="en-AU" sz="2150">
                <a:solidFill>
                  <a:srgbClr val="0E0E0E"/>
                </a:solidFill>
              </a:rPr>
              <a:t>NumPy</a:t>
            </a:r>
            <a:r>
              <a:rPr lang="en-AU" sz="2150">
                <a:solidFill>
                  <a:srgbClr val="0E0E0E"/>
                </a:solidFill>
              </a:rPr>
              <a:t> and </a:t>
            </a:r>
            <a:r>
              <a:rPr b="1" lang="en-AU" sz="2150">
                <a:solidFill>
                  <a:srgbClr val="0E0E0E"/>
                </a:solidFill>
              </a:rPr>
              <a:t>pandas</a:t>
            </a:r>
            <a:r>
              <a:rPr lang="en-AU" sz="2150">
                <a:solidFill>
                  <a:srgbClr val="0E0E0E"/>
                </a:solidFill>
              </a:rPr>
              <a:t>, making it suitable for data science and machine learning workflows.</a:t>
            </a:r>
            <a:endParaRPr sz="21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E0E0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